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</p:sldMasterIdLst>
  <p:notesMasterIdLst>
    <p:notesMasterId r:id="rId6"/>
  </p:notesMasterIdLst>
  <p:sldIdLst>
    <p:sldId id="269" r:id="rId5"/>
    <p:sldId id="257" r:id="rId7"/>
    <p:sldId id="258" r:id="rId8"/>
    <p:sldId id="259" r:id="rId9"/>
    <p:sldId id="260" r:id="rId10"/>
    <p:sldId id="261" r:id="rId11"/>
    <p:sldId id="262" r:id="rId12"/>
    <p:sldId id="263" r:id="rId13"/>
    <p:sldId id="272" r:id="rId14"/>
    <p:sldId id="267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0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0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0" Type="http://schemas.openxmlformats.org/officeDocument/2006/relationships/notesSlide" Target="../notesSlides/notesSlide2.xml"/><Relationship Id="rId2" Type="http://schemas.openxmlformats.org/officeDocument/2006/relationships/tags" Target="../tags/tag10.xml"/><Relationship Id="rId19" Type="http://schemas.openxmlformats.org/officeDocument/2006/relationships/slideLayout" Target="../slideLayouts/slideLayout12.xml"/><Relationship Id="rId18" Type="http://schemas.openxmlformats.org/officeDocument/2006/relationships/tags" Target="../tags/tag26.xml"/><Relationship Id="rId17" Type="http://schemas.openxmlformats.org/officeDocument/2006/relationships/tags" Target="../tags/tag25.xml"/><Relationship Id="rId16" Type="http://schemas.openxmlformats.org/officeDocument/2006/relationships/tags" Target="../tags/tag24.xml"/><Relationship Id="rId15" Type="http://schemas.openxmlformats.org/officeDocument/2006/relationships/tags" Target="../tags/tag23.xml"/><Relationship Id="rId14" Type="http://schemas.openxmlformats.org/officeDocument/2006/relationships/tags" Target="../tags/tag22.xml"/><Relationship Id="rId13" Type="http://schemas.openxmlformats.org/officeDocument/2006/relationships/tags" Target="../tags/tag21.xml"/><Relationship Id="rId12" Type="http://schemas.openxmlformats.org/officeDocument/2006/relationships/tags" Target="../tags/tag20.xml"/><Relationship Id="rId11" Type="http://schemas.openxmlformats.org/officeDocument/2006/relationships/tags" Target="../tags/tag19.xml"/><Relationship Id="rId10" Type="http://schemas.openxmlformats.org/officeDocument/2006/relationships/tags" Target="../tags/tag18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12.xml"/><Relationship Id="rId10" Type="http://schemas.openxmlformats.org/officeDocument/2006/relationships/tags" Target="../tags/tag36.xml"/><Relationship Id="rId1" Type="http://schemas.openxmlformats.org/officeDocument/2006/relationships/tags" Target="../tags/tag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4" Type="http://schemas.openxmlformats.org/officeDocument/2006/relationships/notesSlide" Target="../notesSlides/notesSlide7.xml"/><Relationship Id="rId13" Type="http://schemas.openxmlformats.org/officeDocument/2006/relationships/slideLayout" Target="../slideLayouts/slideLayout12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tags" Target="../tags/tag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889000" y="1841500"/>
            <a:ext cx="6350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44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作品名称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889000" y="3492500"/>
            <a:ext cx="635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E6E6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请在此填写参赛作品全称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31251">
            <a:off x="889029" y="4248150"/>
            <a:ext cx="139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" name="AutoShape 8"/>
          <p:cNvSpPr/>
          <p:nvPr>
            <p:custDataLst>
              <p:tags r:id="rId2"/>
            </p:custDataLst>
          </p:nvPr>
        </p:nvSpPr>
        <p:spPr>
          <a:xfrm>
            <a:off x="889000" y="4699000"/>
            <a:ext cx="1905000" cy="228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个人</a:t>
            </a:r>
            <a:r>
              <a:rPr lang="en-US" altLang="zh-CN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团队名称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3"/>
            </p:custDataLst>
          </p:nvPr>
        </p:nvSpPr>
        <p:spPr>
          <a:xfrm>
            <a:off x="889000" y="49530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请填写</a:t>
            </a:r>
            <a:r>
              <a:rPr lang="zh-CN" alt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个人</a:t>
            </a:r>
            <a:r>
              <a:rPr lang="en-US" altLang="zh-CN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团队名称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4"/>
            </p:custDataLst>
          </p:nvPr>
        </p:nvSpPr>
        <p:spPr>
          <a:xfrm>
            <a:off x="3175000" y="4699000"/>
            <a:ext cx="1905000" cy="228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赛</a:t>
            </a:r>
            <a:r>
              <a:rPr lang="zh-CN" alt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道</a:t>
            </a: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方向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5"/>
            </p:custDataLst>
          </p:nvPr>
        </p:nvSpPr>
        <p:spPr>
          <a:xfrm>
            <a:off x="3175000" y="5043805"/>
            <a:ext cx="27686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请填写</a:t>
            </a:r>
            <a:r>
              <a:rPr lang="zh-CN" alt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赛道</a:t>
            </a: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方向</a:t>
            </a:r>
            <a:b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zh-CN" alt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</a:t>
            </a:r>
            <a:r>
              <a:rPr lang="zh-CN" altLang="en-US" b="1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业务</a:t>
            </a:r>
            <a:r>
              <a:rPr lang="en-US" altLang="zh-CN" b="1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r>
              <a:rPr lang="zh-CN" altLang="en-US" b="1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揭榜挂帅、自拟</a:t>
            </a:r>
            <a:r>
              <a:rPr lang="en-US" altLang="zh-CN" b="1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b="1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趣味</a:t>
            </a:r>
            <a:r>
              <a:rPr lang="zh-CN" alt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</a:t>
            </a:r>
            <a:endParaRPr lang="zh-CN" altLang="en-US" sz="14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6"/>
            </p:custDataLst>
          </p:nvPr>
        </p:nvSpPr>
        <p:spPr>
          <a:xfrm>
            <a:off x="6066790" y="4699000"/>
            <a:ext cx="1905000" cy="228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1000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赛段</a:t>
            </a:r>
            <a:endParaRPr lang="zh-CN" altLang="en-US" sz="1000">
              <a:solidFill>
                <a:srgbClr val="96969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7"/>
            </p:custDataLst>
          </p:nvPr>
        </p:nvSpPr>
        <p:spPr>
          <a:xfrm>
            <a:off x="6066790" y="49530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请填写</a:t>
            </a:r>
            <a:r>
              <a:rPr lang="zh-CN" alt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赛段（初赛</a:t>
            </a:r>
            <a:r>
              <a:rPr lang="en-US" altLang="zh-CN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zh-CN" alt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复赛）</a:t>
            </a:r>
            <a:endParaRPr lang="zh-CN" altLang="en-US" sz="14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5" name="Connector 2"/>
          <p:cNvCxnSpPr/>
          <p:nvPr/>
        </p:nvCxnSpPr>
        <p:spPr>
          <a:xfrm rot="-28647">
            <a:off x="762026" y="755650"/>
            <a:ext cx="152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2980B9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6" name="AutoShape 3"/>
          <p:cNvSpPr/>
          <p:nvPr/>
        </p:nvSpPr>
        <p:spPr>
          <a:xfrm>
            <a:off x="762000" y="914400"/>
            <a:ext cx="635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 </a:t>
            </a:r>
            <a:endParaRPr lang="en-US" sz="1100"/>
          </a:p>
        </p:txBody>
      </p:sp>
      <p:sp>
        <p:nvSpPr>
          <p:cNvPr id="17" name="AutoShape 12"/>
          <p:cNvSpPr/>
          <p:nvPr>
            <p:custDataLst>
              <p:tags r:id="rId8"/>
            </p:custDataLst>
          </p:nvPr>
        </p:nvSpPr>
        <p:spPr>
          <a:xfrm>
            <a:off x="8733790" y="4724400"/>
            <a:ext cx="1905000" cy="228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联系人</a:t>
            </a:r>
            <a:r>
              <a:rPr lang="en-US" sz="1000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（队长）</a:t>
            </a:r>
            <a:endParaRPr lang="en-US" sz="1000">
              <a:solidFill>
                <a:srgbClr val="96969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8" name="AutoShape 13"/>
          <p:cNvSpPr/>
          <p:nvPr>
            <p:custDataLst>
              <p:tags r:id="rId9"/>
            </p:custDataLst>
          </p:nvPr>
        </p:nvSpPr>
        <p:spPr>
          <a:xfrm>
            <a:off x="8733790" y="49784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请填写姓名及电话</a:t>
            </a:r>
            <a:endParaRPr lang="en-US" sz="1100"/>
          </a:p>
        </p:txBody>
      </p:sp>
      <p:sp>
        <p:nvSpPr>
          <p:cNvPr id="19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cxnSp>
        <p:nvCxnSpPr>
          <p:cNvPr id="3" name="Connector 3"/>
          <p:cNvCxnSpPr/>
          <p:nvPr/>
        </p:nvCxnSpPr>
        <p:spPr>
          <a:xfrm rot="-24554">
            <a:off x="5207023" y="2089150"/>
            <a:ext cx="177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" name="AutoShape 4"/>
          <p:cNvSpPr/>
          <p:nvPr/>
        </p:nvSpPr>
        <p:spPr>
          <a:xfrm>
            <a:off x="762000" y="24765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感谢聆听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3683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E6E6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恳请各位评委批评指正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7188">
            <a:off x="4826016" y="4502150"/>
            <a:ext cx="254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980B9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762000" y="4826000"/>
            <a:ext cx="10668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作品名称：请填写作品名称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5207000"/>
            <a:ext cx="10668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2828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名称：请填写</a:t>
            </a:r>
            <a:r>
              <a:rPr lang="zh-CN" altLang="en-US" sz="1200">
                <a:solidFill>
                  <a:srgbClr val="82828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个人</a:t>
            </a:r>
            <a:r>
              <a:rPr lang="en-US" altLang="zh-CN" sz="1200">
                <a:solidFill>
                  <a:srgbClr val="82828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en-US" sz="1200">
                <a:solidFill>
                  <a:srgbClr val="82828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团队</a:t>
            </a:r>
            <a:r>
              <a:rPr lang="en-US" sz="1200" b="0" i="0" u="none" strike="noStrike">
                <a:solidFill>
                  <a:srgbClr val="82828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名称 ｜ 联系人</a:t>
            </a:r>
            <a:r>
              <a:rPr lang="zh-CN" altLang="en-US" sz="1200" b="0" i="0" u="none" strike="noStrike">
                <a:solidFill>
                  <a:srgbClr val="82828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（队长）</a:t>
            </a:r>
            <a:r>
              <a:rPr lang="en-US" sz="1200" b="0" i="0" u="none" strike="noStrike">
                <a:solidFill>
                  <a:srgbClr val="82828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：请填写姓名及电话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6286500"/>
            <a:ext cx="10668000" cy="228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B4B4B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目录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254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CONTENTS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57290">
            <a:off x="762053" y="17081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762000" y="2159000"/>
            <a:ext cx="5080000" cy="889000"/>
          </a:xfrm>
          <a:prstGeom prst="roundRect">
            <a:avLst>
              <a:gd name="adj" fmla="val 14285"/>
            </a:avLst>
          </a:prstGeom>
          <a:solidFill>
            <a:srgbClr val="2980B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1016000" y="23495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1841500" y="2495550"/>
            <a:ext cx="3810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作品描述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6350000" y="2159000"/>
            <a:ext cx="5080000" cy="889000"/>
          </a:xfrm>
          <a:prstGeom prst="roundRect">
            <a:avLst>
              <a:gd name="adj" fmla="val 14285"/>
            </a:avLst>
          </a:prstGeom>
          <a:solidFill>
            <a:srgbClr val="2980B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6604000" y="23495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7429500" y="2495550"/>
            <a:ext cx="3810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背景与痛点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7"/>
            </p:custDataLst>
          </p:nvPr>
        </p:nvSpPr>
        <p:spPr>
          <a:xfrm>
            <a:off x="762000" y="3302000"/>
            <a:ext cx="5080000" cy="889000"/>
          </a:xfrm>
          <a:prstGeom prst="roundRect">
            <a:avLst>
              <a:gd name="adj" fmla="val 14285"/>
            </a:avLst>
          </a:prstGeom>
          <a:solidFill>
            <a:srgbClr val="2980B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8"/>
            </p:custDataLst>
          </p:nvPr>
        </p:nvSpPr>
        <p:spPr>
          <a:xfrm>
            <a:off x="1016000" y="34925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9"/>
            </p:custDataLst>
          </p:nvPr>
        </p:nvSpPr>
        <p:spPr>
          <a:xfrm>
            <a:off x="1841500" y="3638550"/>
            <a:ext cx="3810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核心功能设计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0"/>
            </p:custDataLst>
          </p:nvPr>
        </p:nvSpPr>
        <p:spPr>
          <a:xfrm>
            <a:off x="6350000" y="3302000"/>
            <a:ext cx="5080000" cy="889000"/>
          </a:xfrm>
          <a:prstGeom prst="roundRect">
            <a:avLst>
              <a:gd name="adj" fmla="val 14285"/>
            </a:avLst>
          </a:prstGeom>
          <a:solidFill>
            <a:srgbClr val="2980B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11"/>
            </p:custDataLst>
          </p:nvPr>
        </p:nvSpPr>
        <p:spPr>
          <a:xfrm>
            <a:off x="6604000" y="34925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12"/>
            </p:custDataLst>
          </p:nvPr>
        </p:nvSpPr>
        <p:spPr>
          <a:xfrm>
            <a:off x="7429500" y="3638550"/>
            <a:ext cx="3810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技术实现路径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3"/>
            </p:custDataLst>
          </p:nvPr>
        </p:nvSpPr>
        <p:spPr>
          <a:xfrm>
            <a:off x="762000" y="4445000"/>
            <a:ext cx="5080000" cy="889000"/>
          </a:xfrm>
          <a:prstGeom prst="roundRect">
            <a:avLst>
              <a:gd name="adj" fmla="val 14285"/>
            </a:avLst>
          </a:prstGeom>
          <a:solidFill>
            <a:srgbClr val="2980B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14"/>
            </p:custDataLst>
          </p:nvPr>
        </p:nvSpPr>
        <p:spPr>
          <a:xfrm>
            <a:off x="1016000" y="46355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15"/>
            </p:custDataLst>
          </p:nvPr>
        </p:nvSpPr>
        <p:spPr>
          <a:xfrm>
            <a:off x="1841500" y="4781550"/>
            <a:ext cx="3810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应用价值与前景</a:t>
            </a:r>
            <a:endParaRPr lang="en-US" sz="1100"/>
          </a:p>
        </p:txBody>
      </p:sp>
      <p:sp>
        <p:nvSpPr>
          <p:cNvPr id="25" name="AutoShape 25"/>
          <p:cNvSpPr/>
          <p:nvPr>
            <p:custDataLst>
              <p:tags r:id="rId16"/>
            </p:custDataLst>
          </p:nvPr>
        </p:nvSpPr>
        <p:spPr>
          <a:xfrm>
            <a:off x="6350000" y="4445000"/>
            <a:ext cx="5080000" cy="889000"/>
          </a:xfrm>
          <a:prstGeom prst="roundRect">
            <a:avLst>
              <a:gd name="adj" fmla="val 14285"/>
            </a:avLst>
          </a:prstGeom>
          <a:solidFill>
            <a:srgbClr val="2980B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>
            <p:custDataLst>
              <p:tags r:id="rId17"/>
            </p:custDataLst>
          </p:nvPr>
        </p:nvSpPr>
        <p:spPr>
          <a:xfrm>
            <a:off x="6604000" y="46355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endParaRPr lang="en-US" sz="1100"/>
          </a:p>
        </p:txBody>
      </p:sp>
      <p:sp>
        <p:nvSpPr>
          <p:cNvPr id="27" name="AutoShape 27"/>
          <p:cNvSpPr/>
          <p:nvPr>
            <p:custDataLst>
              <p:tags r:id="rId18"/>
            </p:custDataLst>
          </p:nvPr>
        </p:nvSpPr>
        <p:spPr>
          <a:xfrm>
            <a:off x="7429500" y="4781550"/>
            <a:ext cx="3810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团队介绍</a:t>
            </a:r>
            <a:endParaRPr lang="en-US" sz="1100"/>
          </a:p>
        </p:txBody>
      </p:sp>
      <p:cxnSp>
        <p:nvCxnSpPr>
          <p:cNvPr id="29" name="Connector 29"/>
          <p:cNvCxnSpPr/>
          <p:nvPr/>
        </p:nvCxnSpPr>
        <p:spPr>
          <a:xfrm rot="-4092">
            <a:off x="762004" y="5962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6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7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980B9">
                    <a:alpha val="2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51000" y="6985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作品描述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9107">
            <a:off x="1651045" y="1263650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827405" y="2159000"/>
            <a:ext cx="10668000" cy="2540000"/>
          </a:xfrm>
          <a:prstGeom prst="roundRect">
            <a:avLst>
              <a:gd name="adj" fmla="val 8000"/>
            </a:avLst>
          </a:prstGeom>
          <a:gradFill rotWithShape="1">
            <a:gsLst>
              <a:gs pos="0">
                <a:srgbClr val="2980B9">
                  <a:alpha val="8000"/>
                </a:srgbClr>
              </a:gs>
              <a:gs pos="100000">
                <a:srgbClr val="2980B9">
                  <a:alpha val="3000"/>
                </a:srgbClr>
              </a:gs>
            </a:gsLst>
            <a:lin ang="2700000"/>
          </a:gradFill>
          <a:ln w="12700" cap="flat" cmpd="sng">
            <a:solidFill>
              <a:srgbClr val="2980B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335405" y="25400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一句话概括你的作品（不超过150字）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335405" y="3048000"/>
            <a:ext cx="965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0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请在此填写作品核心创意，明确解决的痛点及提供的独特价值。</a:t>
            </a:r>
            <a:endParaRPr lang="en-US" sz="2000" b="1" i="0" u="none" strike="noStrike">
              <a:solidFill>
                <a:srgbClr val="1E3A5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endParaRPr lang="zh-CN" altLang="en-US" sz="1100"/>
          </a:p>
          <a:p>
            <a:pPr marL="0" indent="0" algn="l">
              <a:lnSpc>
                <a:spcPct val="133000"/>
              </a:lnSpc>
              <a:defRPr/>
            </a:pPr>
            <a:r>
              <a:rPr lang="en-US" sz="1200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注：此部分是评委快速建立第一印象的关键，务必直击</a:t>
            </a:r>
            <a:r>
              <a:rPr lang="zh-CN" altLang="en-US" sz="1200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关键</a:t>
            </a:r>
            <a:r>
              <a:rPr lang="en-US" sz="1200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,切忌冗长晦涩或偏离主题。</a:t>
            </a:r>
            <a:endParaRPr lang="en-US" sz="1200">
              <a:solidFill>
                <a:srgbClr val="5A5A5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cxnSp>
        <p:nvCxnSpPr>
          <p:cNvPr id="17" name="Connector 17"/>
          <p:cNvCxnSpPr/>
          <p:nvPr/>
        </p:nvCxnSpPr>
        <p:spPr>
          <a:xfrm rot="-4092">
            <a:off x="762004" y="621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6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7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980B9">
                    <a:alpha val="2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51000" y="698500"/>
            <a:ext cx="508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背景与痛点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9107">
            <a:off x="1651045" y="1263650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1" name="Connector 21"/>
          <p:cNvCxnSpPr/>
          <p:nvPr/>
        </p:nvCxnSpPr>
        <p:spPr>
          <a:xfrm rot="-4092">
            <a:off x="762004" y="621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6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AutoShape 5"/>
          <p:cNvSpPr/>
          <p:nvPr/>
        </p:nvSpPr>
        <p:spPr>
          <a:xfrm>
            <a:off x="827405" y="2159000"/>
            <a:ext cx="10668000" cy="2540000"/>
          </a:xfrm>
          <a:prstGeom prst="roundRect">
            <a:avLst>
              <a:gd name="adj" fmla="val 8000"/>
            </a:avLst>
          </a:prstGeom>
          <a:gradFill rotWithShape="1">
            <a:gsLst>
              <a:gs pos="0">
                <a:srgbClr val="2980B9">
                  <a:alpha val="8000"/>
                </a:srgbClr>
              </a:gs>
              <a:gs pos="100000">
                <a:srgbClr val="2980B9">
                  <a:alpha val="3000"/>
                </a:srgbClr>
              </a:gs>
            </a:gsLst>
            <a:lin ang="2700000"/>
          </a:gradFill>
          <a:ln w="12700" cap="flat" cmpd="sng">
            <a:solidFill>
              <a:srgbClr val="2980B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1335405" y="25400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13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</a:t>
            </a:r>
            <a:r>
              <a:rPr lang="en-US" sz="13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概括</a:t>
            </a:r>
            <a:r>
              <a:rPr lang="zh-CN" altLang="en-US" sz="13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业务</a:t>
            </a:r>
            <a:r>
              <a:rPr lang="en-US" sz="1300" b="1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痛点</a:t>
            </a:r>
            <a:r>
              <a:rPr lang="zh-CN" altLang="en-US" sz="1300" b="1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</a:t>
            </a:r>
            <a:r>
              <a:rPr lang="en-US" sz="1300" b="1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不超过400字）</a:t>
            </a:r>
            <a:endParaRPr lang="en-US" sz="1300" b="1">
              <a:solidFill>
                <a:srgbClr val="2980B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1335405" y="3048000"/>
            <a:ext cx="965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endParaRPr lang="en-US" sz="2000" b="1">
              <a:solidFill>
                <a:srgbClr val="1E3A5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r>
              <a:rPr lang="en-US" sz="2000" b="1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请在此描述具体的业务痛点，包括现状、问题表现及影响范围。</a:t>
            </a:r>
            <a:endParaRPr lang="en-US" sz="2000" b="1">
              <a:solidFill>
                <a:srgbClr val="1E3A5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endParaRPr lang="en-US" sz="1100">
              <a:solidFill>
                <a:srgbClr val="5A5A5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  <a:p>
            <a:pPr marL="0" indent="0" algn="l">
              <a:lnSpc>
                <a:spcPct val="133000"/>
              </a:lnSpc>
              <a:defRPr/>
            </a:pPr>
            <a:r>
              <a:rPr lang="en-US" sz="1100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注：</a:t>
            </a:r>
            <a:r>
              <a:rPr lang="en-US" sz="1100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【填写说明】建议采用分点列示方式，按 1、2、3、4 序号逐条呈现。每条应简明扼要，清晰说明具体业务场景、现存问题及造成的实际影响，避免大段文字铺陈</a:t>
            </a:r>
            <a:r>
              <a:rPr lang="zh-CN" altLang="en-US" sz="1100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，</a:t>
            </a:r>
            <a:r>
              <a:rPr lang="en-US" sz="1100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便于评审专家快速准确把握核心问题。</a:t>
            </a:r>
            <a:endParaRPr lang="en-US" sz="1100">
              <a:solidFill>
                <a:srgbClr val="5A5A5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endParaRPr lang="en-US" sz="1100">
              <a:solidFill>
                <a:srgbClr val="5A5A5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endParaRPr lang="en-US" altLang="zh-CN" sz="1100"/>
          </a:p>
        </p:txBody>
      </p:sp>
      <p:sp>
        <p:nvSpPr>
          <p:cNvPr id="31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7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980B9">
                    <a:alpha val="2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51000" y="698500"/>
            <a:ext cx="508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核心功能设计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9107">
            <a:off x="1651045" y="1263650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5875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围绕</a:t>
            </a:r>
            <a:r>
              <a:rPr lang="zh-CN" altLang="en-US" sz="14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作品</a:t>
            </a:r>
            <a:r>
              <a:rPr lang="en-US" sz="14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需求，</a:t>
            </a:r>
            <a:r>
              <a:rPr lang="zh-CN" altLang="en-US" sz="14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请描述核心功能设计</a:t>
            </a:r>
            <a:r>
              <a:rPr lang="en-US" sz="14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762000" y="2914650"/>
            <a:ext cx="5207000" cy="17145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1016000" y="3168650"/>
            <a:ext cx="571500" cy="571500"/>
          </a:xfrm>
          <a:prstGeom prst="roundRect">
            <a:avLst>
              <a:gd name="adj" fmla="val 48888"/>
            </a:avLst>
          </a:prstGeom>
          <a:solidFill>
            <a:srgbClr val="2980B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1016000" y="3295650"/>
            <a:ext cx="5715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1778000" y="3168650"/>
            <a:ext cx="393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功能模块一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1778000" y="357505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请在此描述该功能模块的核心作用，说明该功能如何解决对应业务痛点。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6223000" y="2914650"/>
            <a:ext cx="5207000" cy="17145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477000" y="3168650"/>
            <a:ext cx="571500" cy="571500"/>
          </a:xfrm>
          <a:prstGeom prst="roundRect">
            <a:avLst>
              <a:gd name="adj" fmla="val 48888"/>
            </a:avLst>
          </a:prstGeom>
          <a:solidFill>
            <a:srgbClr val="2980B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6477000" y="3295650"/>
            <a:ext cx="5715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7239000" y="3168650"/>
            <a:ext cx="393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功能模块二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0"/>
            </p:custDataLst>
          </p:nvPr>
        </p:nvSpPr>
        <p:spPr>
          <a:xfrm>
            <a:off x="7239000" y="357505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100"/>
              <a:t>...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4092">
            <a:off x="762004" y="621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6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7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980B9">
                    <a:alpha val="2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51000" y="698500"/>
            <a:ext cx="508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技术实现路径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9107">
            <a:off x="1651045" y="1263650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1" name="Connector 21"/>
          <p:cNvCxnSpPr/>
          <p:nvPr/>
        </p:nvCxnSpPr>
        <p:spPr>
          <a:xfrm rot="-4092">
            <a:off x="762004" y="621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6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5"/>
          <p:cNvSpPr/>
          <p:nvPr/>
        </p:nvSpPr>
        <p:spPr>
          <a:xfrm>
            <a:off x="827405" y="2159000"/>
            <a:ext cx="10668000" cy="2540000"/>
          </a:xfrm>
          <a:prstGeom prst="roundRect">
            <a:avLst>
              <a:gd name="adj" fmla="val 8000"/>
            </a:avLst>
          </a:prstGeom>
          <a:gradFill rotWithShape="1">
            <a:gsLst>
              <a:gs pos="0">
                <a:srgbClr val="2980B9">
                  <a:alpha val="8000"/>
                </a:srgbClr>
              </a:gs>
              <a:gs pos="100000">
                <a:srgbClr val="2980B9">
                  <a:alpha val="3000"/>
                </a:srgbClr>
              </a:gs>
            </a:gsLst>
            <a:lin ang="2700000"/>
          </a:gradFill>
          <a:ln w="12700" cap="flat" cmpd="sng">
            <a:solidFill>
              <a:srgbClr val="2980B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6"/>
          <p:cNvSpPr/>
          <p:nvPr/>
        </p:nvSpPr>
        <p:spPr>
          <a:xfrm>
            <a:off x="1335405" y="25400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13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</a:t>
            </a:r>
            <a:r>
              <a:rPr lang="zh-CN" sz="13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阐述技术实现路径</a:t>
            </a:r>
            <a:endParaRPr lang="zh-CN" sz="1300" b="1">
              <a:solidFill>
                <a:srgbClr val="2980B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5" name="AutoShape 7"/>
          <p:cNvSpPr/>
          <p:nvPr/>
        </p:nvSpPr>
        <p:spPr>
          <a:xfrm>
            <a:off x="1335405" y="3048000"/>
            <a:ext cx="965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000" b="1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请在此描述</a:t>
            </a:r>
            <a:r>
              <a:rPr lang="zh-CN" altLang="en-US" sz="2000" b="1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技术实现路径</a:t>
            </a:r>
            <a:r>
              <a:rPr lang="en-US" sz="2000" b="1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2000" b="1">
              <a:solidFill>
                <a:srgbClr val="1E3A5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7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980B9">
                    <a:alpha val="2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51000" y="698500"/>
            <a:ext cx="508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应用价值与前景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9107">
            <a:off x="1651045" y="1263650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200025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项目落地后将在以下方面产生显著价值：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762000" y="2762250"/>
            <a:ext cx="2540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762000" y="3016250"/>
            <a:ext cx="254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价值一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952500" y="3714750"/>
            <a:ext cx="215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请描述核心价值，如效率提升、成本降低等量化指标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3556000" y="2762250"/>
            <a:ext cx="2540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3556000" y="3016250"/>
            <a:ext cx="254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价值二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3746500" y="3714750"/>
            <a:ext cx="215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...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350000" y="2762250"/>
            <a:ext cx="2540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6350000" y="3016250"/>
            <a:ext cx="254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价值三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6540500" y="3714750"/>
            <a:ext cx="215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/>
              <a:t>...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0"/>
            </p:custDataLst>
          </p:nvPr>
        </p:nvSpPr>
        <p:spPr>
          <a:xfrm>
            <a:off x="9144000" y="2762250"/>
            <a:ext cx="2286000" cy="1778000"/>
          </a:xfrm>
          <a:prstGeom prst="roundRect">
            <a:avLst>
              <a:gd name="adj" fmla="val 8571"/>
            </a:avLst>
          </a:prstGeom>
          <a:solidFill>
            <a:srgbClr val="F5C518">
              <a:alpha val="15000"/>
            </a:srgbClr>
          </a:solidFill>
          <a:ln w="12700" cap="flat" cmpd="sng">
            <a:solidFill>
              <a:srgbClr val="F5C51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9144000" y="3016250"/>
            <a:ext cx="228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B48C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推广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9334500" y="3714750"/>
            <a:ext cx="1905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可推广至其他业务场景，具备复制价值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4092">
            <a:off x="762004" y="621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6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7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980B9">
                    <a:alpha val="2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51000" y="698500"/>
            <a:ext cx="508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团队介绍</a:t>
            </a:r>
            <a:r>
              <a:rPr lang="zh-CN" altLang="en-US" sz="2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（如需）</a:t>
            </a:r>
            <a:endParaRPr lang="zh-CN" altLang="en-US" sz="2600" b="1" i="0" u="none" strike="noStrike">
              <a:solidFill>
                <a:srgbClr val="1E3A5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4" name="Connector 4"/>
          <p:cNvCxnSpPr/>
          <p:nvPr/>
        </p:nvCxnSpPr>
        <p:spPr>
          <a:xfrm rot="-49107">
            <a:off x="1651045" y="1263650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762000" y="15875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团队成员及分工如下：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349500"/>
            <a:ext cx="2540000" cy="3302000"/>
          </a:xfrm>
          <a:prstGeom prst="roundRect">
            <a:avLst>
              <a:gd name="adj" fmla="val 7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397000" y="2667000"/>
            <a:ext cx="1270000" cy="1270000"/>
          </a:xfrm>
          <a:prstGeom prst="ellipse">
            <a:avLst/>
          </a:prstGeom>
          <a:solidFill>
            <a:srgbClr val="2980B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397000" y="3048000"/>
            <a:ext cx="127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队长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4191000"/>
            <a:ext cx="2159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姓名一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952500" y="4572000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职位 / 部门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952500" y="4953000"/>
            <a:ext cx="215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zh-CN" altLang="en-US" sz="11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例：</a:t>
            </a:r>
            <a:r>
              <a:rPr lang="en-US" sz="11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负责整体统筹、项目管理及核心功能设计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556000" y="2349500"/>
            <a:ext cx="2540000" cy="3302000"/>
          </a:xfrm>
          <a:prstGeom prst="roundRect">
            <a:avLst>
              <a:gd name="adj" fmla="val 7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191000" y="2667000"/>
            <a:ext cx="1270000" cy="1270000"/>
          </a:xfrm>
          <a:prstGeom prst="ellipse">
            <a:avLst/>
          </a:prstGeom>
          <a:solidFill>
            <a:srgbClr val="2980B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4191000" y="3111500"/>
            <a:ext cx="127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成员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3746500" y="4191000"/>
            <a:ext cx="2159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姓名二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3746500" y="4572000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职位 / 部门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746500" y="4953000"/>
            <a:ext cx="215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altLang="zh-CN" sz="11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...</a:t>
            </a:r>
            <a:endParaRPr lang="en-US" altLang="zh-CN" sz="1100" b="0" i="0" u="none" strike="noStrike">
              <a:solidFill>
                <a:srgbClr val="64646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350000" y="2349500"/>
            <a:ext cx="2540000" cy="3302000"/>
          </a:xfrm>
          <a:prstGeom prst="roundRect">
            <a:avLst>
              <a:gd name="adj" fmla="val 7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985000" y="2667000"/>
            <a:ext cx="1270000" cy="1270000"/>
          </a:xfrm>
          <a:prstGeom prst="ellipse">
            <a:avLst/>
          </a:prstGeom>
          <a:solidFill>
            <a:srgbClr val="2980B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985000" y="3111500"/>
            <a:ext cx="127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成员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540500" y="4191000"/>
            <a:ext cx="2159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姓名三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540500" y="4572000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职位 / 部门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540500" y="4953000"/>
            <a:ext cx="215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...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144000" y="2349500"/>
            <a:ext cx="2286000" cy="3302000"/>
          </a:xfrm>
          <a:prstGeom prst="roundRect">
            <a:avLst>
              <a:gd name="adj" fmla="val 777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2980B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>
            <a:noAutofit/>
          </a:bodyPr>
          <a:lstStyle/>
          <a:p>
            <a:pPr lvl="0" algn="ctr">
              <a:buSzTx/>
              <a:defRPr/>
            </a:pPr>
            <a:endParaRPr>
              <a:sym typeface="+mn-ea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9652000" y="2667000"/>
            <a:ext cx="1270000" cy="1270000"/>
          </a:xfrm>
          <a:prstGeom prst="ellipse">
            <a:avLst/>
          </a:prstGeom>
          <a:solidFill>
            <a:srgbClr val="2980B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>
            <a:noAutofit/>
          </a:bodyPr>
          <a:lstStyle/>
          <a:p>
            <a:pPr lvl="0" algn="ctr">
              <a:buSzTx/>
              <a:defRPr/>
            </a:pPr>
            <a:endParaRPr>
              <a:sym typeface="+mn-ea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9652000" y="3111500"/>
            <a:ext cx="127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成员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271000" y="4191000"/>
            <a:ext cx="203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姓名四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9271000" y="4572000"/>
            <a:ext cx="2032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2980B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职位 / 部门</a:t>
            </a:r>
            <a:endParaRPr lang="en-US" sz="1100">
              <a:solidFill>
                <a:srgbClr val="2980B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271000" y="49530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6464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...</a:t>
            </a:r>
            <a:endParaRPr lang="en-US" sz="1100"/>
          </a:p>
        </p:txBody>
      </p:sp>
      <p:cxnSp>
        <p:nvCxnSpPr>
          <p:cNvPr id="30" name="Connector 30"/>
          <p:cNvCxnSpPr/>
          <p:nvPr/>
        </p:nvCxnSpPr>
        <p:spPr>
          <a:xfrm rot="-4092">
            <a:off x="762004" y="621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6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715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2980B9">
                    <a:alpha val="2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51000" y="698500"/>
            <a:ext cx="508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600" b="1" i="0" u="none" strike="noStrike">
                <a:solidFill>
                  <a:srgbClr val="1E3A5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其他展示页（如需）</a:t>
            </a:r>
            <a:endParaRPr lang="zh-CN" altLang="en-US" sz="2600" b="1" i="0" u="none" strike="noStrike">
              <a:solidFill>
                <a:srgbClr val="1E3A5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4" name="Connector 4"/>
          <p:cNvCxnSpPr/>
          <p:nvPr/>
        </p:nvCxnSpPr>
        <p:spPr>
          <a:xfrm rot="-49107">
            <a:off x="1651045" y="1263650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5C518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1" name="Connector 21"/>
          <p:cNvCxnSpPr/>
          <p:nvPr/>
        </p:nvCxnSpPr>
        <p:spPr>
          <a:xfrm rot="-4092">
            <a:off x="762004" y="621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6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6"/>
          <p:cNvSpPr/>
          <p:nvPr/>
        </p:nvSpPr>
        <p:spPr>
          <a:xfrm>
            <a:off x="1335405" y="25400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zh-CN" sz="1300" b="1">
              <a:solidFill>
                <a:srgbClr val="2980B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1" name="AutoShape 31"/>
          <p:cNvSpPr/>
          <p:nvPr/>
        </p:nvSpPr>
        <p:spPr>
          <a:xfrm>
            <a:off x="762000" y="6413500"/>
            <a:ext cx="508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海开控股“海智先锋”AI创新大赛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78,&quot;left&quot;:70,&quot;top&quot;:368,&quot;width&quot;:835.7}"/>
</p:tagLst>
</file>

<file path=ppt/tags/tag10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1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2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3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4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5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6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7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8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19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2.xml><?xml version="1.0" encoding="utf-8"?>
<p:tagLst xmlns:p="http://schemas.openxmlformats.org/presentationml/2006/main">
  <p:tag name="KSO_WM_DIAGRAM_VIRTUALLY_FRAME" val="{&quot;height&quot;:78,&quot;left&quot;:70,&quot;top&quot;:368,&quot;width&quot;:835.7}"/>
</p:tagLst>
</file>

<file path=ppt/tags/tag20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21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22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23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24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25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26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ags/tag27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28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29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3.xml><?xml version="1.0" encoding="utf-8"?>
<p:tagLst xmlns:p="http://schemas.openxmlformats.org/presentationml/2006/main">
  <p:tag name="KSO_WM_DIAGRAM_VIRTUALLY_FRAME" val="{&quot;height&quot;:78,&quot;left&quot;:70,&quot;top&quot;:368,&quot;width&quot;:835.7}"/>
</p:tagLst>
</file>

<file path=ppt/tags/tag30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31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32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33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34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35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36.xml><?xml version="1.0" encoding="utf-8"?>
<p:tagLst xmlns:p="http://schemas.openxmlformats.org/presentationml/2006/main">
  <p:tag name="KSO_WM_DIAGRAM_VIRTUALLY_FRAME" val="{&quot;height&quot;:290,&quot;left&quot;:60,&quot;top&quot;:180,&quot;width&quot;:840}"/>
</p:tagLst>
</file>

<file path=ppt/tags/tag37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38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39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.xml><?xml version="1.0" encoding="utf-8"?>
<p:tagLst xmlns:p="http://schemas.openxmlformats.org/presentationml/2006/main">
  <p:tag name="KSO_WM_DIAGRAM_VIRTUALLY_FRAME" val="{&quot;height&quot;:78,&quot;left&quot;:70,&quot;top&quot;:368,&quot;width&quot;:835.7}"/>
</p:tagLst>
</file>

<file path=ppt/tags/tag40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1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2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3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4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5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6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7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48.xml><?xml version="1.0" encoding="utf-8"?>
<p:tagLst xmlns:p="http://schemas.openxmlformats.org/presentationml/2006/main">
  <p:tag name="KSO_WM_DIAGRAM_VIRTUALLY_FRAME" val="{&quot;height&quot;:172.5,&quot;left&quot;:60,&quot;top&quot;:185,&quot;width&quot;:840}"/>
</p:tagLst>
</file>

<file path=ppt/tags/tag5.xml><?xml version="1.0" encoding="utf-8"?>
<p:tagLst xmlns:p="http://schemas.openxmlformats.org/presentationml/2006/main">
  <p:tag name="KSO_WM_DIAGRAM_VIRTUALLY_FRAME" val="{&quot;height&quot;:78,&quot;left&quot;:70,&quot;top&quot;:368,&quot;width&quot;:835.7}"/>
</p:tagLst>
</file>

<file path=ppt/tags/tag6.xml><?xml version="1.0" encoding="utf-8"?>
<p:tagLst xmlns:p="http://schemas.openxmlformats.org/presentationml/2006/main">
  <p:tag name="KSO_WM_DIAGRAM_VIRTUALLY_FRAME" val="{&quot;height&quot;:78,&quot;left&quot;:70,&quot;top&quot;:368,&quot;width&quot;:835.7}"/>
</p:tagLst>
</file>

<file path=ppt/tags/tag7.xml><?xml version="1.0" encoding="utf-8"?>
<p:tagLst xmlns:p="http://schemas.openxmlformats.org/presentationml/2006/main">
  <p:tag name="KSO_WM_DIAGRAM_VIRTUALLY_FRAME" val="{&quot;height&quot;:78,&quot;left&quot;:70,&quot;top&quot;:368,&quot;width&quot;:835.7}"/>
</p:tagLst>
</file>

<file path=ppt/tags/tag8.xml><?xml version="1.0" encoding="utf-8"?>
<p:tagLst xmlns:p="http://schemas.openxmlformats.org/presentationml/2006/main">
  <p:tag name="KSO_WM_DIAGRAM_VIRTUALLY_FRAME" val="{&quot;height&quot;:78,&quot;left&quot;:70,&quot;top&quot;:368,&quot;width&quot;:835.7}"/>
</p:tagLst>
</file>

<file path=ppt/tags/tag9.xml><?xml version="1.0" encoding="utf-8"?>
<p:tagLst xmlns:p="http://schemas.openxmlformats.org/presentationml/2006/main">
  <p:tag name="KSO_WM_DIAGRAM_VIRTUALLY_FRAME" val="{&quot;height&quot;:250,&quot;left&quot;:60,&quot;top&quot;:170,&quot;width&quot;:8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909</Words>
  <Application>WPS 演示</Application>
  <PresentationFormat/>
  <Paragraphs>191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1_默认主题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刘思辰</cp:lastModifiedBy>
  <cp:revision>5</cp:revision>
  <dcterms:created xsi:type="dcterms:W3CDTF">2026-09-01T03:58:11Z</dcterms:created>
  <dcterms:modified xsi:type="dcterms:W3CDTF">2026-09-01T06:01:54Z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{"Label":"1","ContentProducer":"001191110102MACQD9K64010000","ProduceID":"7680398628003958050","ReservedCode1":"","ContentPropagator":"","PropagateID":"","ReservedCode2":""}</vt:lpwstr>
  </property>
  <property fmtid="{D5CDD505-2E9C-101B-9397-08002B2CF9AE}" pid="3" name="KSOProductBuildVer">
    <vt:lpwstr>2052-12.1.0.25225</vt:lpwstr>
  </property>
  <property fmtid="{D5CDD505-2E9C-101B-9397-08002B2CF9AE}" pid="4" name="ICV">
    <vt:lpwstr>6E0379EACE3448A195402B36F913F2DC_13</vt:lpwstr>
  </property>
</Properties>
</file>